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8"/>
  </p:notesMasterIdLst>
  <p:sldIdLst>
    <p:sldId id="257" r:id="rId2"/>
    <p:sldId id="270" r:id="rId3"/>
    <p:sldId id="271" r:id="rId4"/>
    <p:sldId id="272" r:id="rId5"/>
    <p:sldId id="278" r:id="rId6"/>
    <p:sldId id="274" r:id="rId7"/>
    <p:sldId id="275" r:id="rId8"/>
    <p:sldId id="283" r:id="rId9"/>
    <p:sldId id="273" r:id="rId10"/>
    <p:sldId id="276" r:id="rId11"/>
    <p:sldId id="280" r:id="rId12"/>
    <p:sldId id="279" r:id="rId13"/>
    <p:sldId id="281" r:id="rId14"/>
    <p:sldId id="282" r:id="rId15"/>
    <p:sldId id="277" r:id="rId16"/>
    <p:sldId id="28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886" autoAdjust="0"/>
  </p:normalViewPr>
  <p:slideViewPr>
    <p:cSldViewPr>
      <p:cViewPr varScale="1">
        <p:scale>
          <a:sx n="58" d="100"/>
          <a:sy n="58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2EDFE-7DE5-4DCA-87D1-F9F493A75A12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108841-6A60-4B57-918D-7963D49374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76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-In CoViD-19 crisis, it is the sheer dedication of committed women and men, and advocacy organizations expressing international solidarity, that has achieved the positive objectives that we have witnessed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-The contradictions of the State, and of the International Order, existing prior to the arrival of CoViD-19, are playing out currently, in new ways, and posing major challenges to survival and livelihood.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-International solidarity among universities and activist organizations is key to  achieving positive outcomes (life-saving, promotion of well-being and dignified livelihoods) among CoViD-19 populations of the Global South – and in your own communities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08841-6A60-4B57-918D-7963D49374D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	Haiti is implementing 3-pronged strategy: </a:t>
            </a:r>
          </a:p>
          <a:p>
            <a:r>
              <a:rPr lang="en-US" sz="1200" dirty="0" smtClean="0"/>
              <a:t>1-wash and health coordinating sensitization campaign, with sound trucks, individuals with megaphones,</a:t>
            </a:r>
          </a:p>
          <a:p>
            <a:pPr>
              <a:buNone/>
            </a:pPr>
            <a:r>
              <a:rPr lang="en-US" sz="1200" dirty="0" smtClean="0"/>
              <a:t> hammering home key messages, juxtaposed with hand-washing stations with hygiene promoters, which are regularly supplied with water and soap.</a:t>
            </a:r>
          </a:p>
          <a:p>
            <a:r>
              <a:rPr lang="en-US" sz="1200" smtClean="0"/>
              <a:t>2-Coordination </a:t>
            </a:r>
            <a:r>
              <a:rPr lang="en-US" sz="1200" dirty="0" smtClean="0"/>
              <a:t>of the water and sanitation component of CoViD-19 care facilities (over 40 opened or soon to be opened throughout Haiti,</a:t>
            </a:r>
          </a:p>
          <a:p>
            <a:r>
              <a:rPr lang="en-US" sz="1200" dirty="0" smtClean="0"/>
              <a:t>		targeting 7500-9000 beds in preparation for a case spike).</a:t>
            </a:r>
          </a:p>
          <a:p>
            <a:r>
              <a:rPr lang="en-US" sz="1200" dirty="0" smtClean="0"/>
              <a:t>		3-improved water (and, phased in, sanitation) access in geographically priority areas... particularly at rural border localities,</a:t>
            </a:r>
          </a:p>
          <a:p>
            <a:r>
              <a:rPr lang="en-US" sz="1200" dirty="0" smtClean="0"/>
              <a:t>		which can have important improvements at low cost, quickly implemented.</a:t>
            </a:r>
          </a:p>
          <a:p>
            <a:r>
              <a:rPr lang="en-US" sz="1200" dirty="0" smtClean="0"/>
              <a:t>Consistent with observations made in forums (ex: WASH / CoViD-19 forums, World Bank, IADB, etc…) – conclusion that approach must be tailored to Global South’s reality in order to be effective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08841-6A60-4B57-918D-7963D49374D8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200" dirty="0" smtClean="0"/>
              <a:t>HAITI</a:t>
            </a:r>
          </a:p>
          <a:p>
            <a:pPr>
              <a:buNone/>
            </a:pPr>
            <a:r>
              <a:rPr lang="en-US" sz="1200" dirty="0" smtClean="0"/>
              <a:t>Paradigm of courageous female and male individuals, making a difference inside (MSPP, DINEPA, DPC) and outside (ZL/PIH, IJDH) the state realm but in a general context severely limiting efficiency and positive results.</a:t>
            </a:r>
          </a:p>
          <a:p>
            <a:pPr>
              <a:buNone/>
            </a:pPr>
            <a:r>
              <a:rPr lang="en-US" sz="1200" dirty="0" smtClean="0"/>
              <a:t>Going against a hostile “decision-making grain” of both domestic state actors, entrenched economic interests, and non-emergency international classical partnerships with scope not encompassing an uplifting of everyone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dirty="0" smtClean="0"/>
              <a:t>ROJAVA: Autonomous administration NE Syria. Fully motivated, dedicated women + men changing their society.</a:t>
            </a:r>
          </a:p>
          <a:p>
            <a:r>
              <a:rPr lang="en-US" dirty="0" smtClean="0"/>
              <a:t>Governed by Democratic </a:t>
            </a:r>
            <a:r>
              <a:rPr lang="en-US" dirty="0" err="1" smtClean="0"/>
              <a:t>Confederalism</a:t>
            </a:r>
            <a:r>
              <a:rPr lang="en-US" dirty="0" smtClean="0"/>
              <a:t> (Direct Democracy, </a:t>
            </a:r>
            <a:r>
              <a:rPr lang="en-US" dirty="0" err="1" smtClean="0"/>
              <a:t>Jineoloji</a:t>
            </a:r>
            <a:r>
              <a:rPr lang="en-US" dirty="0" smtClean="0"/>
              <a:t>, </a:t>
            </a:r>
            <a:r>
              <a:rPr lang="en-US" dirty="0" err="1" smtClean="0"/>
              <a:t>Soc.+Env</a:t>
            </a:r>
            <a:r>
              <a:rPr lang="en-US" dirty="0" smtClean="0"/>
              <a:t>. Ecology. Social contract-guided governance</a:t>
            </a:r>
          </a:p>
          <a:p>
            <a:r>
              <a:rPr lang="en-US" dirty="0" smtClean="0"/>
              <a:t>* Hampered by 1-neo-Al Qaeda / ISIS forces, 2-the Turkish Occupation of parts of N. Syria, 3-an uncooperative-to-hostile regime in Damascus, 4-an unsympathetic, non-reciprocating international order.</a:t>
            </a:r>
          </a:p>
          <a:p>
            <a:r>
              <a:rPr lang="en-US" dirty="0" smtClean="0"/>
              <a:t>3 current challenges (invasion, </a:t>
            </a:r>
            <a:r>
              <a:rPr lang="en-US" dirty="0" err="1" smtClean="0"/>
              <a:t>ressource</a:t>
            </a:r>
            <a:r>
              <a:rPr lang="en-US" dirty="0" smtClean="0"/>
              <a:t> sabotage, non-cooperation).</a:t>
            </a:r>
          </a:p>
          <a:p>
            <a:pPr>
              <a:buNone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08841-6A60-4B57-918D-7963D49374D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	We</a:t>
            </a:r>
            <a:r>
              <a:rPr lang="en-US" sz="1200" baseline="0" dirty="0" smtClean="0"/>
              <a:t> come from a long line for fighters in the struggle for change, in Haiti, in the US, and abroad.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08841-6A60-4B57-918D-7963D49374D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-In CoViD-19 crisis, it is the sheer dedication of committed women and men, and advocacy organizations expressing international solidarity, that has achieved the positive objectives that we have witnessed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-The contradictions of the State, and of the International Order, existing prior to the arrival of CoViD-19, are playing out currently, in new ways, and posing major challenges to survival and livelihood.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-International solidarity among universities and activist organizations is key to  achieving positive outcomes (life-saving, promotion of well-being and dignified livelihoods) among CoViD-19 populations of the Global South – and in your own communities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08841-6A60-4B57-918D-7963D49374D8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-In CoViD-19 crisis, it is the sheer dedication of committed women and men, and advocacy organizations expressing international solidarity, that has achieved the positive objectives that we have witnessed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-The contradictions of the State, and of the International Order, existing prior to the arrival of CoViD-19, are playing out currently, in new ways, and posing major challenges to survival and livelihood.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-International solidarity among universities and activist organizations is key to  achieving positive outcomes (life-saving, promotion of well-being and dignified livelihoods) among CoViD-19 populations of the Global South – and in your own communities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08841-6A60-4B57-918D-7963D49374D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-In CoViD-19 crisis, it is the sheer dedication of committed women and men, and advocacy organizations expressing international solidarity, that has achieved the positive objectives that we have witnessed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-The contradictions of the State, and of the International Order, existing prior to the arrival of CoViD-19, are playing out currently, in new ways, and posing major challenges to survival and livelihood.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-International solidarity among universities and activist organizations is key to  achieving positive outcomes (life-saving, promotion of well-being and dignified livelihoods) among CoViD-19 populations of the Global South – and in your own communities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08841-6A60-4B57-918D-7963D49374D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-In CoViD-19 crisis, it is the sheer dedication of committed women and men, and advocacy organizations expressing international solidarity, that has achieved the positive objectives that we have witnessed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-The contradictions of the State, and of the International Order, existing prior to the arrival of CoViD-19, are playing out currently, in new ways, and posing major challenges to survival and livelihood.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-International solidarity among universities and activist organizations is key to  achieving positive outcomes (life-saving, promotion of well-being and dignified livelihoods) among CoViD-19 populations of the Global South – and in your own communities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08841-6A60-4B57-918D-7963D49374D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-In CoViD-19 crisis, it is the sheer dedication of committed women and men, and advocacy organizations expressing international solidarity, that has achieved the positive objectives that we have witnessed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-The contradictions of the State, and of the International Order, existing prior to the arrival of CoViD-19, are playing out currently, in new ways, and posing major challenges to survival and livelihood.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-International solidarity among universities and activist organizations is key to  achieving positive outcomes (life-saving, promotion of well-being and dignified livelihoods) among CoViD-19 populations of the Global South – and in your own communities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08841-6A60-4B57-918D-7963D49374D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-In CoViD-19 crisis, it is the sheer dedication of committed women and men, and advocacy organizations expressing international solidarity, that has achieved the positive objectives that we have witnessed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-The contradictions of the State, and of the International Order, existing prior to the arrival of CoViD-19, are playing out currently, in new ways, and posing major challenges to survival and livelihood.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-International solidarity among universities and activist organizations is key to  achieving positive outcomes (life-saving, promotion of well-being and dignified livelihoods) among CoViD-19 populations of the Global South – and in your own communities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08841-6A60-4B57-918D-7963D49374D8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-In CoViD-19 crisis, it is the sheer dedication of committed women and men, and advocacy organizations expressing international solidarity, that has achieved the positive objectives that we have witnessed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-The contradictions of the State, and of the International Order, existing prior to the arrival of CoViD-19, are playing out currently, in new ways, and posing major challenges to survival and livelihood.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-International solidarity among universities and activist organizations is key to  achieving positive outcomes (life-saving, promotion of well-being and dignified livelihoods) among CoViD-19 populations of the Global South – and in your own communities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08841-6A60-4B57-918D-7963D49374D8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Case In point – advocacy successful in stopping ICE (Trump Administration deportation unit) from sending a mixed roster of CoViD-19 positive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and non-infected passengers (over 100 in all). End results after days of phone calls and heart-stopping pleas, mainly from IJDH: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1-Numbers of passengers on flight roughly cut in half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2-All passengers who had tested positive for CoViD-19 (at least 5) removed from flight list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3-Haitian governmental panel's call for moratorium on all future deportation flights during the CoViD-19 crisis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08841-6A60-4B57-918D-7963D49374D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1200" dirty="0" smtClean="0"/>
              <a:t>Country not well-prepared to stop person-to-person transmission within in the country</a:t>
            </a:r>
          </a:p>
          <a:p>
            <a:pPr>
              <a:buNone/>
            </a:pPr>
            <a:r>
              <a:rPr lang="en-US" sz="1200" dirty="0" smtClean="0"/>
              <a:t>Wearing of facemasks practiced by SOME, social distancing practiced by SOME</a:t>
            </a:r>
          </a:p>
          <a:p>
            <a:pPr>
              <a:buNone/>
            </a:pPr>
            <a:r>
              <a:rPr lang="en-US" sz="1200" dirty="0" smtClean="0"/>
              <a:t>Resistance to social distancing: a-survival, b-lack of awareness, of, more often, lack of truly believing there is a threat, despite messaging</a:t>
            </a:r>
          </a:p>
          <a:p>
            <a:pPr>
              <a:buNone/>
            </a:pPr>
            <a:r>
              <a:rPr lang="en-US" sz="1200" dirty="0" smtClean="0"/>
              <a:t>Full Contact tracing has become nearly impossible at this point, due to disease spreading (including domestic infections) and limited resources.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08841-6A60-4B57-918D-7963D49374D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	Haiti is implementing 3-pronged strategy: </a:t>
            </a:r>
          </a:p>
          <a:p>
            <a:r>
              <a:rPr lang="en-US" sz="1200" dirty="0" smtClean="0"/>
              <a:t>1-wash and health coordinating sensitization campaign, with sound trucks, individuals with megaphones,</a:t>
            </a:r>
          </a:p>
          <a:p>
            <a:pPr>
              <a:buNone/>
            </a:pPr>
            <a:r>
              <a:rPr lang="en-US" sz="1200" dirty="0" smtClean="0"/>
              <a:t> hammering home key messages, juxtaposed with hand-washing stations with hygiene promoters, which are regularly supplied with water and soap.</a:t>
            </a:r>
          </a:p>
          <a:p>
            <a:r>
              <a:rPr lang="en-US" sz="1200" dirty="0" smtClean="0"/>
              <a:t>2-Coordination of the water and sanitation component of CoViD-19 care facilities (over 40 opened or soon to be opened throughout Haiti,</a:t>
            </a:r>
          </a:p>
          <a:p>
            <a:r>
              <a:rPr lang="en-US" sz="1200" dirty="0" smtClean="0"/>
              <a:t>		targeting 7500-9000 beds in preparation for a case spike).</a:t>
            </a:r>
          </a:p>
          <a:p>
            <a:r>
              <a:rPr lang="en-US" sz="1200" dirty="0" smtClean="0"/>
              <a:t>		3-improved water (and, phased in, sanitation) access in geographically priority areas... particularly at rural border localities,</a:t>
            </a:r>
          </a:p>
          <a:p>
            <a:r>
              <a:rPr lang="en-US" sz="1200" dirty="0" smtClean="0"/>
              <a:t>		which can have important improvements at low cost, quickly implemented.</a:t>
            </a:r>
          </a:p>
          <a:p>
            <a:r>
              <a:rPr lang="en-US" sz="1200" dirty="0" smtClean="0"/>
              <a:t>Consistent with observations made in forums (ex: WASH / CoViD-19 forums, World Bank, IADB, etc…) – conclusion that approach must be tailored to Global South’s reality in order to be effective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108841-6A60-4B57-918D-7963D49374D8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7DE1-BB2F-4350-B06A-A43A4D01F403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3212-79F5-440D-BDCE-9C71F11F4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7DE1-BB2F-4350-B06A-A43A4D01F403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3212-79F5-440D-BDCE-9C71F11F4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7DE1-BB2F-4350-B06A-A43A4D01F403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3212-79F5-440D-BDCE-9C71F11F4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7DE1-BB2F-4350-B06A-A43A4D01F403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3212-79F5-440D-BDCE-9C71F11F4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7DE1-BB2F-4350-B06A-A43A4D01F403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3212-79F5-440D-BDCE-9C71F11F4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7DE1-BB2F-4350-B06A-A43A4D01F403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3212-79F5-440D-BDCE-9C71F11F4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7DE1-BB2F-4350-B06A-A43A4D01F403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3212-79F5-440D-BDCE-9C71F11F4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7DE1-BB2F-4350-B06A-A43A4D01F403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3212-79F5-440D-BDCE-9C71F11F4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7DE1-BB2F-4350-B06A-A43A4D01F403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3212-79F5-440D-BDCE-9C71F11F4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7DE1-BB2F-4350-B06A-A43A4D01F403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3212-79F5-440D-BDCE-9C71F11F4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77DE1-BB2F-4350-B06A-A43A4D01F403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53212-79F5-440D-BDCE-9C71F11F4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77DE1-BB2F-4350-B06A-A43A4D01F403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53212-79F5-440D-BDCE-9C71F11F44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jpeg"/><Relationship Id="rId11" Type="http://schemas.openxmlformats.org/officeDocument/2006/relationships/image" Target="../media/image15.jpeg"/><Relationship Id="rId5" Type="http://schemas.openxmlformats.org/officeDocument/2006/relationships/image" Target="../media/image11.jpeg"/><Relationship Id="rId10" Type="http://schemas.openxmlformats.org/officeDocument/2006/relationships/image" Target="../media/image9.png"/><Relationship Id="rId4" Type="http://schemas.openxmlformats.org/officeDocument/2006/relationships/image" Target="../media/image10.jpeg"/><Relationship Id="rId9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komun-academy.com/2019/01/09/the-life-of-sakine-cansiz-realizing-utopias-here-and-now/" TargetMode="External"/><Relationship Id="rId3" Type="http://schemas.openxmlformats.org/officeDocument/2006/relationships/hyperlink" Target="https://www.huffingtonpost.ca/entry/ice-deportations-haiti-covid-19_n_5eb86e11c5b6d34558aec139?ri18n=true" TargetMode="External"/><Relationship Id="rId7" Type="http://schemas.openxmlformats.org/officeDocument/2006/relationships/hyperlink" Target="https://www.ft.com/content/50102294-77fd-11e5-a95a-27d368e1ddf7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komun-academy.com/2018/11/22/the-main-principles-of-democratic-confederalism/" TargetMode="External"/><Relationship Id="rId5" Type="http://schemas.openxmlformats.org/officeDocument/2006/relationships/hyperlink" Target="https://www.miamiherald.com/news/local/immigration/article242637741.html" TargetMode="External"/><Relationship Id="rId4" Type="http://schemas.openxmlformats.org/officeDocument/2006/relationships/hyperlink" Target="https://www.miamiherald.com/news/local/immigration/article242645496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ffingtonpost.ca/entry/ice-deportations-haiti-covid-19_n_5eb86e11c5b6d34558aec139?ri18n=tru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458200" cy="2590800"/>
          </a:xfrm>
        </p:spPr>
        <p:txBody>
          <a:bodyPr>
            <a:normAutofit fontScale="90000"/>
          </a:bodyPr>
          <a:lstStyle/>
          <a:p>
            <a:pPr algn="ctr"/>
            <a:r>
              <a:rPr lang="fr-BE" dirty="0" smtClean="0"/>
              <a:t>- </a:t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en-US" sz="2900" dirty="0" smtClean="0"/>
              <a:t>COVID-19 and The Crisis of the State and of the International Order -- Examples drawn from Haiti vs. The Democratic </a:t>
            </a:r>
            <a:r>
              <a:rPr lang="en-US" sz="2900" dirty="0" err="1" smtClean="0"/>
              <a:t>Confederalist</a:t>
            </a:r>
            <a:r>
              <a:rPr lang="en-US" sz="2900" dirty="0" smtClean="0"/>
              <a:t> Autonomous Administration Model</a:t>
            </a:r>
            <a:r>
              <a:rPr lang="fr-BE" sz="2900" dirty="0" smtClean="0"/>
              <a:t>  </a:t>
            </a:r>
            <a:br>
              <a:rPr lang="fr-BE" sz="2900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en-US" sz="2700" dirty="0" smtClean="0"/>
              <a:t>An Appeal to True Internationalist Solidarity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352799"/>
            <a:ext cx="4038600" cy="3002125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000" dirty="0" smtClean="0"/>
              <a:t>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0800" y="457200"/>
            <a:ext cx="4038600" cy="76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BE" dirty="0" smtClean="0"/>
              <a:t>Paul Christian </a:t>
            </a:r>
            <a:r>
              <a:rPr lang="fr-BE" dirty="0" err="1" smtClean="0"/>
              <a:t>Namphy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5800" y="4343400"/>
            <a:ext cx="8153400" cy="2209800"/>
          </a:xfrm>
          <a:prstGeom prst="rect">
            <a:avLst/>
          </a:prstGeom>
        </p:spPr>
        <p:txBody>
          <a:bodyPr vert="horz" lIns="0" rIns="0" bIns="0" anchor="b">
            <a:normAutofit fontScale="25000" lnSpcReduction="20000"/>
          </a:bodyPr>
          <a:lstStyle/>
          <a:p>
            <a:pPr lvl="0">
              <a:spcBef>
                <a:spcPct val="0"/>
              </a:spcBef>
            </a:pPr>
            <a:r>
              <a:rPr kumimoji="0" lang="fr-BE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</a:t>
            </a:r>
            <a:br>
              <a:rPr kumimoji="0" lang="fr-BE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BE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BE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BE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BE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BE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BE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BE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BE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9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“Mitigating COVID - and Protecting Human Rights - in the Global South Panel” , NYU, CHRGJ, May 13, 2020</a:t>
            </a:r>
            <a: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391400" cy="990600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- </a:t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/>
              <a:t> INTERNAL </a:t>
            </a:r>
            <a:r>
              <a:rPr lang="en-US" dirty="0"/>
              <a:t>Threats From CoViD-19 to life and to well-being in Haiti 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8229600" cy="50595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 smtClean="0"/>
              <a:t>Lack of in-country preparedness (risk)</a:t>
            </a:r>
          </a:p>
          <a:p>
            <a:pPr>
              <a:buNone/>
            </a:pPr>
            <a:r>
              <a:rPr lang="en-US" sz="3000" dirty="0" smtClean="0"/>
              <a:t>	Facemasks? practiced by SOME, physical distancing? practiced by SOME</a:t>
            </a:r>
          </a:p>
          <a:p>
            <a:pPr>
              <a:buNone/>
            </a:pPr>
            <a:r>
              <a:rPr lang="en-US" sz="3000" dirty="0" smtClean="0"/>
              <a:t>	Resistance. Why?: a-survival, b-lack of awareness (less), c-lack of truly believing there is a threat, despite messaging (more often)</a:t>
            </a:r>
          </a:p>
          <a:p>
            <a:pPr>
              <a:buNone/>
            </a:pPr>
            <a:r>
              <a:rPr lang="en-US" sz="3000" dirty="0" smtClean="0"/>
              <a:t>	Full Contact tracing – now impossible due to disease spreading (including domestic transmission) + limited resources.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0" y="4648199"/>
            <a:ext cx="1371600" cy="1706725"/>
          </a:xfrm>
        </p:spPr>
        <p:txBody>
          <a:bodyPr>
            <a:normAutofit/>
          </a:bodyPr>
          <a:lstStyle/>
          <a:p>
            <a:pPr>
              <a:buNone/>
            </a:pPr>
            <a:endParaRPr lang="fr-BE" dirty="0" smtClean="0"/>
          </a:p>
          <a:p>
            <a:pPr>
              <a:buNone/>
            </a:pPr>
            <a:r>
              <a:rPr lang="fr-BE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391400" cy="990600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- </a:t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/>
              <a:t> </a:t>
            </a:r>
            <a:r>
              <a:rPr lang="fr-BE" dirty="0" err="1"/>
              <a:t>CoViD</a:t>
            </a:r>
            <a:r>
              <a:rPr lang="fr-BE" dirty="0"/>
              <a:t>-19 </a:t>
            </a:r>
            <a:r>
              <a:rPr lang="en-US" dirty="0"/>
              <a:t>WASH INTERVENTIONS 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8229600" cy="50595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 smtClean="0"/>
              <a:t>3-Pronged strategy</a:t>
            </a:r>
          </a:p>
          <a:p>
            <a:pPr>
              <a:buNone/>
            </a:pPr>
            <a:r>
              <a:rPr lang="en-US" sz="3000" dirty="0" smtClean="0"/>
              <a:t>1-WASH/Health coordinating CoViD-19 sensitization campaigns, sound trucks / megaphones, key messages, hand-washing stations with water/soap.</a:t>
            </a:r>
          </a:p>
          <a:p>
            <a:pPr>
              <a:buNone/>
            </a:pPr>
            <a:r>
              <a:rPr lang="en-US" sz="3000" dirty="0" smtClean="0"/>
              <a:t>2-WASH in &gt;40  health care facilities opening up</a:t>
            </a:r>
          </a:p>
          <a:p>
            <a:pPr>
              <a:buNone/>
            </a:pPr>
            <a:r>
              <a:rPr lang="en-US" sz="3000" dirty="0" smtClean="0"/>
              <a:t>3-Improved WASH access in geographic priority areas (some low cost, rural border areas)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0" y="4648199"/>
            <a:ext cx="1371600" cy="1706725"/>
          </a:xfrm>
        </p:spPr>
        <p:txBody>
          <a:bodyPr>
            <a:normAutofit/>
          </a:bodyPr>
          <a:lstStyle/>
          <a:p>
            <a:pPr>
              <a:buNone/>
            </a:pPr>
            <a:endParaRPr lang="fr-BE" dirty="0" smtClean="0"/>
          </a:p>
          <a:p>
            <a:pPr>
              <a:buNone/>
            </a:pPr>
            <a:r>
              <a:rPr lang="fr-BE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391400" cy="838200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- </a:t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sz="3600" dirty="0" err="1" smtClean="0"/>
              <a:t>CoViD</a:t>
            </a:r>
            <a:r>
              <a:rPr lang="fr-BE" sz="3600" dirty="0" smtClean="0"/>
              <a:t>-19 </a:t>
            </a:r>
            <a:r>
              <a:rPr lang="en-US" sz="3600" dirty="0" smtClean="0"/>
              <a:t>WASH INTERVENTIONS - IMAGES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4328237"/>
            <a:ext cx="8229600" cy="50595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0" y="4648199"/>
            <a:ext cx="1371600" cy="1706725"/>
          </a:xfrm>
        </p:spPr>
        <p:txBody>
          <a:bodyPr>
            <a:normAutofit/>
          </a:bodyPr>
          <a:lstStyle/>
          <a:p>
            <a:pPr>
              <a:buNone/>
            </a:pPr>
            <a:endParaRPr lang="fr-BE" dirty="0" smtClean="0"/>
          </a:p>
          <a:p>
            <a:pPr>
              <a:buNone/>
            </a:pPr>
            <a:r>
              <a:rPr lang="fr-BE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2" descr="C:\Users\dinepa\Documents\My Received Files\IMG-20200320-WA00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733800"/>
            <a:ext cx="2125266" cy="2833688"/>
          </a:xfrm>
          <a:prstGeom prst="rect">
            <a:avLst/>
          </a:prstGeom>
          <a:noFill/>
        </p:spPr>
      </p:pic>
      <p:pic>
        <p:nvPicPr>
          <p:cNvPr id="6" name="Picture 3" descr="C:\Users\dinepa\Documents\My Received Files\IMG-20200415-WA0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1524000"/>
            <a:ext cx="1051322" cy="1401763"/>
          </a:xfrm>
          <a:prstGeom prst="rect">
            <a:avLst/>
          </a:prstGeom>
          <a:noFill/>
        </p:spPr>
      </p:pic>
      <p:pic>
        <p:nvPicPr>
          <p:cNvPr id="7" name="Picture 3" descr="C:\Users\dinepa\Documents\My Received Files\IMG-20200403-WA00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524000"/>
            <a:ext cx="1131995" cy="1935163"/>
          </a:xfrm>
          <a:prstGeom prst="rect">
            <a:avLst/>
          </a:prstGeom>
          <a:noFill/>
        </p:spPr>
      </p:pic>
      <p:pic>
        <p:nvPicPr>
          <p:cNvPr id="8" name="Picture 4" descr="C:\Users\dinepa\Documents\My Received Files\IMG-20200416-WA001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4419600"/>
            <a:ext cx="1565672" cy="2087563"/>
          </a:xfrm>
          <a:prstGeom prst="rect">
            <a:avLst/>
          </a:prstGeom>
          <a:noFill/>
        </p:spPr>
      </p:pic>
      <p:pic>
        <p:nvPicPr>
          <p:cNvPr id="10" name="Picture 9"/>
          <p:cNvPicPr/>
          <p:nvPr/>
        </p:nvPicPr>
        <p:blipFill>
          <a:blip r:embed="rId8"/>
          <a:srcRect l="5128" t="8970" r="30769" b="6691"/>
          <a:stretch>
            <a:fillRect/>
          </a:stretch>
        </p:blipFill>
        <p:spPr bwMode="auto">
          <a:xfrm>
            <a:off x="5181600" y="3962400"/>
            <a:ext cx="3429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4648200" y="1219200"/>
          <a:ext cx="4097338" cy="209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Picture" r:id="rId9" imgW="13002644" imgH="7314286" progId="StaticMetafile">
                  <p:embed/>
                </p:oleObj>
              </mc:Choice>
              <mc:Fallback>
                <p:oleObj name="Picture" r:id="rId9" imgW="13002644" imgH="7314286" progId="StaticMetafile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5807" t="21889" r="29007" b="18782"/>
                      <a:stretch>
                        <a:fillRect/>
                      </a:stretch>
                    </p:blipFill>
                    <p:spPr bwMode="auto">
                      <a:xfrm>
                        <a:off x="4648200" y="1219200"/>
                        <a:ext cx="4097338" cy="20970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F6FC6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DBF5F9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4" name="Picture 4" descr="C:\Users\Admin\Documents\Savane Bombe_Cornillon_IMG-20200510-WA0010.jpg"/>
          <p:cNvPicPr>
            <a:picLocks noChangeAspect="1" noChangeArrowheads="1"/>
          </p:cNvPicPr>
          <p:nvPr/>
        </p:nvPicPr>
        <p:blipFill>
          <a:blip r:embed="rId11"/>
          <a:srcRect l="5556" t="6667"/>
          <a:stretch>
            <a:fillRect/>
          </a:stretch>
        </p:blipFill>
        <p:spPr bwMode="auto">
          <a:xfrm>
            <a:off x="2743200" y="1371600"/>
            <a:ext cx="1966232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391400" cy="1600200"/>
          </a:xfrm>
        </p:spPr>
        <p:txBody>
          <a:bodyPr>
            <a:normAutofit fontScale="90000"/>
          </a:bodyPr>
          <a:lstStyle/>
          <a:p>
            <a:pPr algn="l"/>
            <a:r>
              <a:rPr lang="fr-BE" dirty="0" smtClean="0"/>
              <a:t>- </a:t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en-US" dirty="0" smtClean="0"/>
              <a:t> CASE COMPARISON:</a:t>
            </a:r>
            <a:br>
              <a:rPr lang="en-US" dirty="0" smtClean="0"/>
            </a:br>
            <a:r>
              <a:rPr lang="en-US" dirty="0" smtClean="0"/>
              <a:t>HAITI VS. AANES/ROJAVA 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752600"/>
            <a:ext cx="4724400" cy="4038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sz="3000" dirty="0" smtClean="0"/>
              <a:t>HAITI</a:t>
            </a:r>
          </a:p>
          <a:p>
            <a:pPr>
              <a:buNone/>
            </a:pPr>
            <a:r>
              <a:rPr lang="en-US" sz="3000" dirty="0" smtClean="0"/>
              <a:t>Paradigm: courageous female / male individuals, making a difference </a:t>
            </a:r>
          </a:p>
          <a:p>
            <a:pPr>
              <a:buNone/>
            </a:pPr>
            <a:r>
              <a:rPr lang="en-US" sz="3000" dirty="0" smtClean="0"/>
              <a:t>inside (MSPP, DINEPA, DPC) and outside (ZL/PIH, IJDH) the state realm</a:t>
            </a:r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Limited capacity for positive results, b/c</a:t>
            </a:r>
          </a:p>
          <a:p>
            <a:pPr>
              <a:buNone/>
            </a:pPr>
            <a:endParaRPr lang="en-US" sz="3000" dirty="0" smtClean="0"/>
          </a:p>
          <a:p>
            <a:pPr>
              <a:buNone/>
            </a:pPr>
            <a:r>
              <a:rPr lang="en-US" sz="3000" dirty="0" smtClean="0"/>
              <a:t>Going against the institutional grain, re: domestic and int’l. decision-making processes.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19200"/>
            <a:ext cx="4343400" cy="444992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fr-BE" dirty="0" smtClean="0"/>
          </a:p>
          <a:p>
            <a:pPr>
              <a:buNone/>
            </a:pPr>
            <a:r>
              <a:rPr lang="fr-BE" b="1" dirty="0" smtClean="0"/>
              <a:t>CONNECTED W/ KURDISH FREEDOM MVT.</a:t>
            </a:r>
            <a:endParaRPr lang="en-US" b="1" dirty="0" smtClean="0"/>
          </a:p>
          <a:p>
            <a:r>
              <a:rPr lang="en-US" dirty="0" smtClean="0"/>
              <a:t>ROJAVA: Autonomous Administration NE Syria, led by SEC co-Pres. </a:t>
            </a:r>
            <a:r>
              <a:rPr lang="en-US" dirty="0" err="1" smtClean="0"/>
              <a:t>Ilham</a:t>
            </a:r>
            <a:r>
              <a:rPr lang="en-US" dirty="0" smtClean="0"/>
              <a:t> Ahmed. </a:t>
            </a:r>
          </a:p>
          <a:p>
            <a:r>
              <a:rPr lang="en-US" dirty="0" smtClean="0"/>
              <a:t>Democratic </a:t>
            </a:r>
            <a:r>
              <a:rPr lang="en-US" dirty="0" err="1" smtClean="0"/>
              <a:t>Confederalism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(Direct Democracy, </a:t>
            </a:r>
            <a:r>
              <a:rPr lang="en-US" dirty="0" err="1" smtClean="0"/>
              <a:t>Jineoloji</a:t>
            </a:r>
            <a:r>
              <a:rPr lang="en-US" dirty="0" smtClean="0"/>
              <a:t>,/Women’s empowerment, </a:t>
            </a:r>
            <a:r>
              <a:rPr lang="en-US" dirty="0" err="1" smtClean="0"/>
              <a:t>Social+Environ</a:t>
            </a:r>
            <a:r>
              <a:rPr lang="en-US" dirty="0" err="1"/>
              <a:t>.</a:t>
            </a:r>
            <a:r>
              <a:rPr lang="en-US" dirty="0" err="1" smtClean="0"/>
              <a:t>Ecology</a:t>
            </a:r>
            <a:r>
              <a:rPr lang="en-US" dirty="0" smtClean="0"/>
              <a:t>. )</a:t>
            </a:r>
          </a:p>
          <a:p>
            <a:pPr>
              <a:buNone/>
            </a:pPr>
            <a:r>
              <a:rPr lang="en-US" dirty="0" smtClean="0"/>
              <a:t>Social contract-guided governance</a:t>
            </a:r>
          </a:p>
          <a:p>
            <a:r>
              <a:rPr lang="en-US" dirty="0" smtClean="0"/>
              <a:t>Women and men leaders changing their autonomous society from within</a:t>
            </a:r>
          </a:p>
          <a:p>
            <a:pPr marL="0" indent="0">
              <a:buNone/>
            </a:pPr>
            <a:r>
              <a:rPr lang="en-US" dirty="0" smtClean="0"/>
              <a:t>Challenges: </a:t>
            </a:r>
            <a:r>
              <a:rPr lang="en-US" dirty="0"/>
              <a:t> </a:t>
            </a:r>
            <a:r>
              <a:rPr lang="en-US" dirty="0" smtClean="0"/>
              <a:t>1a-neo-Al Qaeda / ISIS , 1b-the Turkish invasion and occupation of parts of N. Syria…FINGERS ON THE SAME HAND!</a:t>
            </a:r>
          </a:p>
          <a:p>
            <a:pPr marL="0" indent="0">
              <a:buNone/>
            </a:pPr>
            <a:r>
              <a:rPr lang="en-US" dirty="0" smtClean="0"/>
              <a:t>2-Lack of cooperation from Damascus –based Syrian STATE+ international order</a:t>
            </a:r>
          </a:p>
          <a:p>
            <a:pPr marL="0" indent="0">
              <a:buNone/>
            </a:pPr>
            <a:r>
              <a:rPr lang="en-US" dirty="0" smtClean="0"/>
              <a:t>3-Resource and service sabotage (Turkey+ local allies of Turkey)</a:t>
            </a:r>
          </a:p>
        </p:txBody>
      </p:sp>
      <p:pic>
        <p:nvPicPr>
          <p:cNvPr id="4098" name="Picture 2" descr="C:\Users\Admin\Documents\JINEOLOGY JINEOLOJI ROJAVA KURDI\Ilham Ahmad GettyImages-1174953171 Foreign Policy Interview 20191024.jpg"/>
          <p:cNvPicPr>
            <a:picLocks noChangeAspect="1" noChangeArrowheads="1"/>
          </p:cNvPicPr>
          <p:nvPr/>
        </p:nvPicPr>
        <p:blipFill>
          <a:blip r:embed="rId3"/>
          <a:srcRect l="37500" b="20263"/>
          <a:stretch>
            <a:fillRect/>
          </a:stretch>
        </p:blipFill>
        <p:spPr bwMode="auto">
          <a:xfrm>
            <a:off x="7162800" y="5328577"/>
            <a:ext cx="1573305" cy="1337309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/>
          <a:srcRect t="11370" b="74927"/>
          <a:stretch>
            <a:fillRect/>
          </a:stretch>
        </p:blipFill>
        <p:spPr bwMode="auto">
          <a:xfrm flipV="1">
            <a:off x="4876800" y="0"/>
            <a:ext cx="2912657" cy="53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Admin\Documents\My Documents HP12019 Not In Any Folder 201901-09\2000px-Flag_of_Haiti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5748061"/>
            <a:ext cx="1397000" cy="838200"/>
          </a:xfrm>
          <a:prstGeom prst="rect">
            <a:avLst/>
          </a:prstGeom>
          <a:noFill/>
        </p:spPr>
      </p:pic>
      <p:pic>
        <p:nvPicPr>
          <p:cNvPr id="4100" name="Picture 4" descr="C:\Users\Admin\Documents\My Documents HP12019 Not In Any Folder 201901-09\sdf flag rojava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96005" y="0"/>
            <a:ext cx="1347995" cy="897029"/>
          </a:xfrm>
          <a:prstGeom prst="rect">
            <a:avLst/>
          </a:prstGeom>
          <a:noFill/>
        </p:spPr>
      </p:pic>
      <p:pic>
        <p:nvPicPr>
          <p:cNvPr id="9" name="Picture 8" descr="Rojava Flag Tricolor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200" y="5638800"/>
            <a:ext cx="1295400" cy="86203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91200" y="8382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Google Search “</a:t>
            </a:r>
            <a:r>
              <a:rPr lang="en-US" dirty="0" err="1" smtClean="0"/>
              <a:t>Reddit</a:t>
            </a:r>
            <a:r>
              <a:rPr lang="en-US" dirty="0" smtClean="0"/>
              <a:t> </a:t>
            </a:r>
            <a:r>
              <a:rPr lang="en-US" dirty="0" err="1" smtClean="0"/>
              <a:t>Rojava</a:t>
            </a:r>
            <a:r>
              <a:rPr lang="en-US" dirty="0" smtClean="0"/>
              <a:t>”, go to “Posts”, --&gt;&gt;Social Contract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1400" y="6069815"/>
            <a:ext cx="86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HAITI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013200" y="5764768"/>
            <a:ext cx="101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AANES / ROJAVA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24600" y="5746648"/>
            <a:ext cx="1016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I. Ahmed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391400" cy="1066800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- </a:t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7200" y="4419600"/>
            <a:ext cx="4572000" cy="685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2200" dirty="0" smtClean="0"/>
              <a:t>In loving memory, mother and brother </a:t>
            </a:r>
            <a:r>
              <a:rPr lang="en-US" sz="2200" dirty="0" err="1" smtClean="0"/>
              <a:t>Mychel</a:t>
            </a:r>
            <a:r>
              <a:rPr lang="en-US" sz="2200" dirty="0" smtClean="0"/>
              <a:t> </a:t>
            </a:r>
            <a:r>
              <a:rPr lang="en-US" sz="2200" dirty="0" err="1" smtClean="0"/>
              <a:t>Namphy</a:t>
            </a:r>
            <a:r>
              <a:rPr lang="en-US" sz="2200" dirty="0" smtClean="0"/>
              <a:t>,  CUNY York Literature Prof. Queens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457200"/>
            <a:ext cx="8382000" cy="121920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en-US" sz="5200" dirty="0" smtClean="0"/>
              <a:t>ACKNOWLEDGEMENTS</a:t>
            </a:r>
            <a:endParaRPr lang="fr-BE" sz="5200" dirty="0" smtClean="0"/>
          </a:p>
          <a:p>
            <a:pPr>
              <a:buNone/>
            </a:pPr>
            <a:r>
              <a:rPr lang="fr-BE" dirty="0" smtClean="0"/>
              <a:t>.</a:t>
            </a:r>
            <a:endParaRPr lang="en-US" dirty="0" smtClean="0"/>
          </a:p>
        </p:txBody>
      </p:sp>
      <p:pic>
        <p:nvPicPr>
          <p:cNvPr id="6146" name="Picture 2" descr="C:\Users\Admin\Pictures\human_rights_2_Loune Viaud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581401"/>
            <a:ext cx="2011795" cy="1295400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4" cstate="print"/>
          <a:srcRect l="8974" r="39744" b="22639"/>
          <a:stretch>
            <a:fillRect/>
          </a:stretch>
        </p:blipFill>
        <p:spPr bwMode="auto">
          <a:xfrm>
            <a:off x="6705600" y="5257800"/>
            <a:ext cx="2057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1524000"/>
            <a:ext cx="8229600" cy="205739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YOU, ALL PARTIES WHO ARE MAKING A DIFFERENCE!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8" descr="A person holding a flower&#10;&#10;Description generated with high confidence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5562600"/>
            <a:ext cx="1055822" cy="988243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6"/>
          <a:srcRect l="80983" t="28968" r="-1282" b="46198"/>
          <a:stretch>
            <a:fillRect/>
          </a:stretch>
        </p:blipFill>
        <p:spPr bwMode="auto">
          <a:xfrm>
            <a:off x="1600200" y="20574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3" t="9348" r="13425"/>
          <a:stretch/>
        </p:blipFill>
        <p:spPr>
          <a:xfrm>
            <a:off x="2590800" y="3657600"/>
            <a:ext cx="990600" cy="1129966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4999"/>
            <a:ext cx="1219200" cy="162224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1000" y="5105400"/>
            <a:ext cx="441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HAITI: </a:t>
            </a:r>
            <a:r>
              <a:rPr lang="en-US" dirty="0" err="1" smtClean="0"/>
              <a:t>Edwige</a:t>
            </a:r>
            <a:r>
              <a:rPr lang="en-US" dirty="0" smtClean="0"/>
              <a:t> Petit, DINEPA</a:t>
            </a:r>
          </a:p>
          <a:p>
            <a:r>
              <a:rPr lang="en-US" dirty="0" err="1" smtClean="0"/>
              <a:t>Jocelyne</a:t>
            </a:r>
            <a:r>
              <a:rPr lang="en-US" dirty="0" smtClean="0"/>
              <a:t> B. Pierre-Louis, Health Ministry</a:t>
            </a:r>
          </a:p>
          <a:p>
            <a:r>
              <a:rPr lang="en-US" dirty="0" smtClean="0"/>
              <a:t>Dr. </a:t>
            </a:r>
            <a:r>
              <a:rPr lang="en-US" dirty="0" err="1" smtClean="0"/>
              <a:t>Yolene</a:t>
            </a:r>
            <a:r>
              <a:rPr lang="en-US" dirty="0" smtClean="0"/>
              <a:t> </a:t>
            </a:r>
            <a:r>
              <a:rPr lang="en-US" dirty="0" err="1" smtClean="0"/>
              <a:t>Surena</a:t>
            </a:r>
            <a:r>
              <a:rPr lang="en-US" dirty="0" smtClean="0"/>
              <a:t>, COUN/SPGRD</a:t>
            </a:r>
          </a:p>
          <a:p>
            <a:r>
              <a:rPr lang="en-US" dirty="0" err="1" smtClean="0"/>
              <a:t>Loune</a:t>
            </a:r>
            <a:r>
              <a:rPr lang="en-US" dirty="0" smtClean="0"/>
              <a:t> </a:t>
            </a:r>
            <a:r>
              <a:rPr lang="en-US" dirty="0" err="1" smtClean="0"/>
              <a:t>Viaud</a:t>
            </a:r>
            <a:r>
              <a:rPr lang="en-US" dirty="0" smtClean="0"/>
              <a:t>, ZL/PIH</a:t>
            </a:r>
          </a:p>
          <a:p>
            <a:r>
              <a:rPr lang="en-US" dirty="0" smtClean="0"/>
              <a:t>SOPUDEP, SOIL, so many others!</a:t>
            </a:r>
            <a:endParaRPr lang="en-US" dirty="0"/>
          </a:p>
        </p:txBody>
      </p:sp>
      <p:pic>
        <p:nvPicPr>
          <p:cNvPr id="15" name="Picture 14"/>
          <p:cNvPicPr/>
          <p:nvPr/>
        </p:nvPicPr>
        <p:blipFill>
          <a:blip r:embed="rId9" cstate="print"/>
          <a:srcRect l="21794" t="6670" r="21795" b="20353"/>
          <a:stretch>
            <a:fillRect/>
          </a:stretch>
        </p:blipFill>
        <p:spPr bwMode="auto">
          <a:xfrm>
            <a:off x="3962400" y="1981200"/>
            <a:ext cx="1981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/>
          <p:nvPr/>
        </p:nvPicPr>
        <p:blipFill>
          <a:blip r:embed="rId10" cstate="print"/>
          <a:srcRect l="12821" t="31756" r="12820" b="4389"/>
          <a:stretch>
            <a:fillRect/>
          </a:stretch>
        </p:blipFill>
        <p:spPr bwMode="auto">
          <a:xfrm>
            <a:off x="6019800" y="2057400"/>
            <a:ext cx="2819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962400" y="35052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NY-based Emergency Committee for </a:t>
            </a:r>
            <a:r>
              <a:rPr lang="en-US" dirty="0" err="1" smtClean="0"/>
              <a:t>Rojava</a:t>
            </a:r>
            <a:r>
              <a:rPr lang="en-US" dirty="0" smtClean="0"/>
              <a:t>: </a:t>
            </a:r>
            <a:r>
              <a:rPr lang="en-US" dirty="0" err="1" smtClean="0"/>
              <a:t>Ozlem</a:t>
            </a:r>
            <a:r>
              <a:rPr lang="en-US" dirty="0" smtClean="0"/>
              <a:t> Goner and Debbie </a:t>
            </a:r>
            <a:r>
              <a:rPr lang="en-US" dirty="0" err="1" smtClean="0"/>
              <a:t>Bookchin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391400" cy="990600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- </a:t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8229600" cy="54102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en-US" dirty="0" smtClean="0">
              <a:solidFill>
                <a:srgbClr val="002060"/>
              </a:solidFill>
            </a:endParaRPr>
          </a:p>
          <a:p>
            <a:r>
              <a:rPr lang="en-US" sz="7600" dirty="0" smtClean="0">
                <a:solidFill>
                  <a:srgbClr val="002060"/>
                </a:solidFill>
                <a:hlinkClick r:id="rId3"/>
              </a:rPr>
              <a:t>SOURCES:</a:t>
            </a:r>
          </a:p>
          <a:p>
            <a:r>
              <a:rPr lang="en-US" sz="3000" dirty="0" smtClean="0">
                <a:solidFill>
                  <a:srgbClr val="002060"/>
                </a:solidFill>
                <a:hlinkClick r:id="rId3"/>
              </a:rPr>
              <a:t>https://www.huffingtonpost.ca/entry/ice-deportations-haiti-covid-19_n_5eb86e11c5b6d34558aec139?ri18n=true</a:t>
            </a:r>
            <a:r>
              <a:rPr lang="en-US" sz="30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3200" dirty="0" smtClean="0">
                <a:solidFill>
                  <a:srgbClr val="002060"/>
                </a:solidFill>
                <a:hlinkClick r:id="rId4"/>
              </a:rPr>
              <a:t>https://www.miamiherald.com/news/local/immigration/article242645496.html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3200" dirty="0" smtClean="0">
                <a:solidFill>
                  <a:srgbClr val="002060"/>
                </a:solidFill>
                <a:hlinkClick r:id="rId5"/>
              </a:rPr>
              <a:t>https://www.miamiherald.com/news/local/immigration/article242637741.html</a:t>
            </a:r>
            <a:endParaRPr lang="en-US" sz="3200" dirty="0" smtClean="0">
              <a:solidFill>
                <a:srgbClr val="002060"/>
              </a:solidFill>
            </a:endParaRPr>
          </a:p>
          <a:p>
            <a:r>
              <a:rPr lang="en-US" sz="3200" dirty="0" smtClean="0">
                <a:solidFill>
                  <a:srgbClr val="002060"/>
                </a:solidFill>
              </a:rPr>
              <a:t>https://www.reddit.com/r/rojava/comments/7oq8y9/this_is_how_the_democratic_system_of_rojava_works/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https://www.reddit.com/r/rojava/comments/8br9q8/social_contract_of_the_dfns_in_english_and_other/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https://jineoloji.org/en/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https://komun-academy.com/2018/06/27/what-is-jineoloji/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https://internationalistcommune.com/jineoloji-the-science-of-womens-liberation-in-the-kurdish-movement/</a:t>
            </a:r>
          </a:p>
          <a:p>
            <a:r>
              <a:rPr lang="en-US" sz="3200" dirty="0" smtClean="0">
                <a:solidFill>
                  <a:srgbClr val="002060"/>
                </a:solidFill>
                <a:hlinkClick r:id="rId6"/>
              </a:rPr>
              <a:t>https://komun-academy.com/2018/11/22/the-main-principles-of-democratic-confederalism/</a:t>
            </a:r>
            <a:endParaRPr lang="en-US" sz="3200" dirty="0" smtClean="0">
              <a:solidFill>
                <a:srgbClr val="002060"/>
              </a:solidFill>
            </a:endParaRPr>
          </a:p>
          <a:p>
            <a:r>
              <a:rPr lang="en-US" sz="3400" dirty="0" smtClean="0">
                <a:solidFill>
                  <a:srgbClr val="002060"/>
                </a:solidFill>
              </a:rPr>
              <a:t>https://en.wikipedia.org/wiki/Rojava</a:t>
            </a:r>
          </a:p>
          <a:p>
            <a:r>
              <a:rPr lang="en-US" sz="3400" dirty="0" smtClean="0">
                <a:solidFill>
                  <a:srgbClr val="002060"/>
                </a:solidFill>
              </a:rPr>
              <a:t> </a:t>
            </a:r>
            <a:r>
              <a:rPr lang="en-US" sz="3400" dirty="0" smtClean="0">
                <a:solidFill>
                  <a:srgbClr val="002060"/>
                </a:solidFill>
                <a:hlinkClick r:id="rId7"/>
              </a:rPr>
              <a:t>https://www.ft.com/content/50102294-77fd-11e5-a95a-27d368e1ddf7</a:t>
            </a:r>
            <a:endParaRPr lang="en-US" sz="3400" dirty="0" smtClean="0">
              <a:solidFill>
                <a:srgbClr val="002060"/>
              </a:solidFill>
            </a:endParaRPr>
          </a:p>
          <a:p>
            <a:r>
              <a:rPr lang="en-US" sz="3400" dirty="0" smtClean="0">
                <a:solidFill>
                  <a:srgbClr val="002060"/>
                </a:solidFill>
                <a:hlinkClick r:id="rId8"/>
              </a:rPr>
              <a:t>https://komun-academy.com/2019/01/09/the-life-of-sakine-cansiz-realizing-utopias-here-and-now/</a:t>
            </a:r>
            <a:r>
              <a:rPr lang="en-US" sz="34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3200" dirty="0" smtClean="0">
                <a:solidFill>
                  <a:srgbClr val="002060"/>
                </a:solidFill>
              </a:rPr>
              <a:t>See Description of “Democratic </a:t>
            </a:r>
            <a:r>
              <a:rPr lang="en-US" sz="3200" dirty="0" err="1" smtClean="0">
                <a:solidFill>
                  <a:srgbClr val="002060"/>
                </a:solidFill>
              </a:rPr>
              <a:t>Confederalism</a:t>
            </a:r>
            <a:r>
              <a:rPr lang="en-US" sz="3200" dirty="0" smtClean="0">
                <a:solidFill>
                  <a:srgbClr val="002060"/>
                </a:solidFill>
              </a:rPr>
              <a:t>” in Wikipedia’s article on Abdullah </a:t>
            </a:r>
            <a:r>
              <a:rPr lang="en-US" sz="3200" dirty="0" err="1" smtClean="0">
                <a:solidFill>
                  <a:srgbClr val="002060"/>
                </a:solidFill>
              </a:rPr>
              <a:t>Ocalan</a:t>
            </a:r>
            <a:endParaRPr lang="en-US" sz="3200" dirty="0" smtClean="0">
              <a:solidFill>
                <a:srgbClr val="002060"/>
              </a:solidFill>
            </a:endParaRPr>
          </a:p>
          <a:p>
            <a:r>
              <a:rPr lang="en-US" sz="3000" dirty="0" smtClean="0">
                <a:solidFill>
                  <a:srgbClr val="002060"/>
                </a:solidFill>
              </a:rPr>
              <a:t>MSPP and IOM internal documents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0" y="4648199"/>
            <a:ext cx="1371600" cy="1706725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fr-BE" dirty="0" smtClean="0"/>
          </a:p>
          <a:p>
            <a:pPr>
              <a:buNone/>
            </a:pPr>
            <a:r>
              <a:rPr lang="fr-BE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7391400" cy="990600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- </a:t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52400"/>
            <a:ext cx="8686800" cy="6553200"/>
          </a:xfrm>
        </p:spPr>
        <p:txBody>
          <a:bodyPr>
            <a:normAutofit fontScale="55000" lnSpcReduction="20000"/>
          </a:bodyPr>
          <a:lstStyle/>
          <a:p>
            <a:r>
              <a:rPr lang="en-US" sz="3200" dirty="0" smtClean="0">
                <a:solidFill>
                  <a:srgbClr val="002060"/>
                </a:solidFill>
                <a:hlinkClick r:id="rId3"/>
              </a:rPr>
              <a:t>SOURCES: CONT’D  </a:t>
            </a:r>
            <a:r>
              <a:rPr lang="en-US" sz="5100" b="1" dirty="0" smtClean="0">
                <a:solidFill>
                  <a:srgbClr val="002060"/>
                </a:solidFill>
                <a:hlinkClick r:id="rId3"/>
              </a:rPr>
              <a:t>28 </a:t>
            </a:r>
            <a:r>
              <a:rPr lang="en-US" sz="5100" b="1" dirty="0" smtClean="0">
                <a:solidFill>
                  <a:srgbClr val="002060"/>
                </a:solidFill>
                <a:hlinkClick r:id="rId3"/>
              </a:rPr>
              <a:t>books describing, or being, events that changed / are changing the course of humanity</a:t>
            </a:r>
            <a:endParaRPr lang="en-US" sz="5100" dirty="0" smtClean="0">
              <a:solidFill>
                <a:srgbClr val="002060"/>
              </a:solidFill>
              <a:hlinkClick r:id="rId3"/>
            </a:endParaRPr>
          </a:p>
          <a:p>
            <a:r>
              <a:rPr lang="en-US" sz="3000" dirty="0" smtClean="0">
                <a:solidFill>
                  <a:srgbClr val="002060"/>
                </a:solidFill>
              </a:rPr>
              <a:t>28-Enheduanna </a:t>
            </a:r>
            <a:r>
              <a:rPr lang="en-US" sz="3000" dirty="0">
                <a:solidFill>
                  <a:srgbClr val="002060"/>
                </a:solidFill>
              </a:rPr>
              <a:t>(Princess, Priestess, Poet), The Sumerian Temple Hymns, ca. 2300 BC.</a:t>
            </a:r>
          </a:p>
          <a:p>
            <a:r>
              <a:rPr lang="en-US" sz="3000" dirty="0" smtClean="0">
                <a:solidFill>
                  <a:srgbClr val="002060"/>
                </a:solidFill>
              </a:rPr>
              <a:t>2,3,4-The Torah, The Bible, The Qur’an, NOT EXHAUSTIVE.</a:t>
            </a:r>
          </a:p>
          <a:p>
            <a:r>
              <a:rPr lang="en-US" sz="3000" dirty="0">
                <a:solidFill>
                  <a:srgbClr val="002060"/>
                </a:solidFill>
              </a:rPr>
              <a:t>5-Sappho, (poetic works written ca. 605-570 BC, translated by Mary Barnard</a:t>
            </a:r>
            <a:r>
              <a:rPr lang="en-US" sz="3000" dirty="0" smtClean="0">
                <a:solidFill>
                  <a:srgbClr val="002060"/>
                </a:solidFill>
              </a:rPr>
              <a:t>)</a:t>
            </a:r>
          </a:p>
          <a:p>
            <a:r>
              <a:rPr lang="en-US" sz="3000" dirty="0" smtClean="0">
                <a:solidFill>
                  <a:srgbClr val="002060"/>
                </a:solidFill>
              </a:rPr>
              <a:t>6-Egeria</a:t>
            </a:r>
            <a:r>
              <a:rPr lang="en-US" sz="3000" dirty="0">
                <a:solidFill>
                  <a:srgbClr val="002060"/>
                </a:solidFill>
              </a:rPr>
              <a:t>, The Pilgrimage of </a:t>
            </a:r>
            <a:r>
              <a:rPr lang="en-US" sz="3000" dirty="0" err="1">
                <a:solidFill>
                  <a:srgbClr val="002060"/>
                </a:solidFill>
              </a:rPr>
              <a:t>Etheria</a:t>
            </a:r>
            <a:r>
              <a:rPr lang="en-US" sz="3000" dirty="0">
                <a:solidFill>
                  <a:srgbClr val="002060"/>
                </a:solidFill>
              </a:rPr>
              <a:t>, 380’s</a:t>
            </a:r>
            <a:endParaRPr lang="en-US" sz="3000" dirty="0" smtClean="0">
              <a:solidFill>
                <a:srgbClr val="002060"/>
              </a:solidFill>
            </a:endParaRPr>
          </a:p>
          <a:p>
            <a:r>
              <a:rPr lang="en-US" sz="3000" dirty="0">
                <a:solidFill>
                  <a:srgbClr val="002060"/>
                </a:solidFill>
              </a:rPr>
              <a:t>7</a:t>
            </a:r>
            <a:r>
              <a:rPr lang="en-US" sz="3000" dirty="0" smtClean="0">
                <a:solidFill>
                  <a:srgbClr val="002060"/>
                </a:solidFill>
              </a:rPr>
              <a:t>-John Locke, TWO TREATISES OF GOVERNMENT, 1689</a:t>
            </a:r>
          </a:p>
          <a:p>
            <a:r>
              <a:rPr lang="en-US" sz="3000" dirty="0">
                <a:solidFill>
                  <a:srgbClr val="002060"/>
                </a:solidFill>
              </a:rPr>
              <a:t>8</a:t>
            </a:r>
            <a:r>
              <a:rPr lang="en-US" sz="3000" dirty="0" smtClean="0">
                <a:solidFill>
                  <a:srgbClr val="002060"/>
                </a:solidFill>
              </a:rPr>
              <a:t>-Jean-Jacques Rousseau, </a:t>
            </a:r>
            <a:r>
              <a:rPr lang="en-US" sz="3000" cap="all" dirty="0" smtClean="0">
                <a:solidFill>
                  <a:srgbClr val="002060"/>
                </a:solidFill>
              </a:rPr>
              <a:t>On the Social  Contract</a:t>
            </a:r>
            <a:r>
              <a:rPr lang="en-US" sz="3000" dirty="0" smtClean="0">
                <a:solidFill>
                  <a:srgbClr val="002060"/>
                </a:solidFill>
              </a:rPr>
              <a:t>, 1762</a:t>
            </a:r>
          </a:p>
          <a:p>
            <a:r>
              <a:rPr lang="en-US" sz="3000" dirty="0">
                <a:solidFill>
                  <a:srgbClr val="002060"/>
                </a:solidFill>
              </a:rPr>
              <a:t>9</a:t>
            </a:r>
            <a:r>
              <a:rPr lang="en-US" sz="3000" dirty="0" smtClean="0">
                <a:solidFill>
                  <a:srgbClr val="002060"/>
                </a:solidFill>
              </a:rPr>
              <a:t>-Adam Smith, THE WEALTH OF NATIONS, 1776</a:t>
            </a:r>
          </a:p>
          <a:p>
            <a:r>
              <a:rPr lang="en-US" sz="3000" dirty="0" smtClean="0">
                <a:solidFill>
                  <a:srgbClr val="002060"/>
                </a:solidFill>
              </a:rPr>
              <a:t>10,11-Karl Marx, The COMMUNIST MANIFESTO, 1848, and DAS KAPITAL, 1867</a:t>
            </a:r>
          </a:p>
          <a:p>
            <a:r>
              <a:rPr lang="en-US" sz="3000" dirty="0" smtClean="0">
                <a:solidFill>
                  <a:srgbClr val="002060"/>
                </a:solidFill>
              </a:rPr>
              <a:t>12-C.L.R </a:t>
            </a:r>
            <a:r>
              <a:rPr lang="en-US" sz="3000" dirty="0">
                <a:solidFill>
                  <a:srgbClr val="002060"/>
                </a:solidFill>
              </a:rPr>
              <a:t>James, THE BLACK JACOBINS: TOUSSAINT L'OUVERTURE AND THE SAN DOMINGO REVOLUTION, 1963 (subject: HAITI</a:t>
            </a:r>
            <a:r>
              <a:rPr lang="en-US" sz="3000" dirty="0" smtClean="0">
                <a:solidFill>
                  <a:srgbClr val="002060"/>
                </a:solidFill>
              </a:rPr>
              <a:t>)</a:t>
            </a:r>
          </a:p>
          <a:p>
            <a:r>
              <a:rPr lang="en-US" sz="3000" dirty="0" smtClean="0">
                <a:solidFill>
                  <a:srgbClr val="002060"/>
                </a:solidFill>
              </a:rPr>
              <a:t>13,14,15-Murray </a:t>
            </a:r>
            <a:r>
              <a:rPr lang="en-US" sz="3000" dirty="0" err="1" smtClean="0">
                <a:solidFill>
                  <a:srgbClr val="002060"/>
                </a:solidFill>
              </a:rPr>
              <a:t>Bookchin</a:t>
            </a:r>
            <a:r>
              <a:rPr lang="en-US" sz="3100" dirty="0" smtClean="0">
                <a:solidFill>
                  <a:srgbClr val="002060"/>
                </a:solidFill>
              </a:rPr>
              <a:t>, </a:t>
            </a:r>
            <a:r>
              <a:rPr lang="en-US" sz="3100" dirty="0">
                <a:solidFill>
                  <a:srgbClr val="002060"/>
                </a:solidFill>
              </a:rPr>
              <a:t>THE ECOLOGY OF FREEDOM, 1982, THE POLITICS OF SOCIAL ECOLOGY – LIBERTARIAN MUNICIPALISM, 1997, and SOCIAL ECOLOGY AND COMMUNALISM, 2007 (posthumous</a:t>
            </a:r>
            <a:r>
              <a:rPr lang="en-US" sz="3100" dirty="0" smtClean="0">
                <a:solidFill>
                  <a:srgbClr val="002060"/>
                </a:solidFill>
              </a:rPr>
              <a:t>)</a:t>
            </a:r>
          </a:p>
          <a:p>
            <a:r>
              <a:rPr lang="en-US" sz="3100" dirty="0" smtClean="0">
                <a:solidFill>
                  <a:srgbClr val="002060"/>
                </a:solidFill>
              </a:rPr>
              <a:t>16-24-Paul </a:t>
            </a:r>
            <a:r>
              <a:rPr lang="en-US" sz="3100" dirty="0">
                <a:solidFill>
                  <a:srgbClr val="002060"/>
                </a:solidFill>
              </a:rPr>
              <a:t>Farmer + N. Chomsky</a:t>
            </a:r>
            <a:r>
              <a:rPr lang="en-US" sz="3100" dirty="0" smtClean="0">
                <a:solidFill>
                  <a:srgbClr val="002060"/>
                </a:solidFill>
              </a:rPr>
              <a:t>, (also see next slide)  J.B</a:t>
            </a:r>
            <a:r>
              <a:rPr lang="en-US" sz="3100" dirty="0">
                <a:solidFill>
                  <a:srgbClr val="002060"/>
                </a:solidFill>
              </a:rPr>
              <a:t>. Aristide, </a:t>
            </a:r>
            <a:r>
              <a:rPr lang="en-US" sz="3100" dirty="0" smtClean="0">
                <a:solidFill>
                  <a:srgbClr val="002060"/>
                </a:solidFill>
              </a:rPr>
              <a:t>A. Goodman, W.J</a:t>
            </a:r>
            <a:r>
              <a:rPr lang="en-US" sz="3100" dirty="0">
                <a:solidFill>
                  <a:srgbClr val="002060"/>
                </a:solidFill>
              </a:rPr>
              <a:t>. Clinton, T. Kidder, J.W. Block, Gustavo Gutierrez, and others: </a:t>
            </a:r>
            <a:r>
              <a:rPr lang="en-US" sz="3100" dirty="0" smtClean="0">
                <a:solidFill>
                  <a:srgbClr val="002060"/>
                </a:solidFill>
              </a:rPr>
              <a:t>13-THE </a:t>
            </a:r>
            <a:r>
              <a:rPr lang="en-US" sz="3100" dirty="0">
                <a:solidFill>
                  <a:srgbClr val="002060"/>
                </a:solidFill>
              </a:rPr>
              <a:t>USES OF HAITI, 1994, </a:t>
            </a:r>
            <a:r>
              <a:rPr lang="en-US" sz="3100" dirty="0" smtClean="0">
                <a:solidFill>
                  <a:srgbClr val="002060"/>
                </a:solidFill>
              </a:rPr>
              <a:t>14-IN </a:t>
            </a:r>
            <a:r>
              <a:rPr lang="en-US" sz="3100" dirty="0">
                <a:solidFill>
                  <a:srgbClr val="002060"/>
                </a:solidFill>
              </a:rPr>
              <a:t>THE PARISH OF THE POOR 1990, </a:t>
            </a:r>
            <a:r>
              <a:rPr lang="en-US" sz="3100" cap="all" dirty="0">
                <a:solidFill>
                  <a:srgbClr val="002060"/>
                </a:solidFill>
              </a:rPr>
              <a:t>Getting Haiti Right This Time: The U.S. and the </a:t>
            </a:r>
            <a:r>
              <a:rPr lang="en-US" sz="3100" cap="all" dirty="0" smtClean="0">
                <a:solidFill>
                  <a:srgbClr val="002060"/>
                </a:solidFill>
              </a:rPr>
              <a:t>Coup,</a:t>
            </a:r>
            <a:r>
              <a:rPr lang="en-US" sz="3100" dirty="0" smtClean="0">
                <a:solidFill>
                  <a:srgbClr val="002060"/>
                </a:solidFill>
              </a:rPr>
              <a:t> 2004, 15-PARTNER </a:t>
            </a:r>
            <a:r>
              <a:rPr lang="en-US" sz="3100" dirty="0">
                <a:solidFill>
                  <a:srgbClr val="002060"/>
                </a:solidFill>
              </a:rPr>
              <a:t>TO THE POOR – A P.F. READER, 2010, </a:t>
            </a:r>
            <a:r>
              <a:rPr lang="en-US" sz="3100" dirty="0" smtClean="0">
                <a:solidFill>
                  <a:srgbClr val="002060"/>
                </a:solidFill>
              </a:rPr>
              <a:t>16-P.F</a:t>
            </a:r>
            <a:r>
              <a:rPr lang="en-US" sz="3100" dirty="0">
                <a:solidFill>
                  <a:srgbClr val="002060"/>
                </a:solidFill>
              </a:rPr>
              <a:t>. SERVANT TO THE POOR, 2018, </a:t>
            </a:r>
            <a:r>
              <a:rPr lang="en-US" sz="3100" dirty="0" smtClean="0">
                <a:solidFill>
                  <a:srgbClr val="002060"/>
                </a:solidFill>
              </a:rPr>
              <a:t>17-IN </a:t>
            </a:r>
            <a:r>
              <a:rPr lang="en-US" sz="3100" dirty="0">
                <a:solidFill>
                  <a:srgbClr val="002060"/>
                </a:solidFill>
              </a:rPr>
              <a:t>THE COMPANY OF THE POOR, 2013, </a:t>
            </a:r>
            <a:r>
              <a:rPr lang="en-US" sz="3100" dirty="0" smtClean="0">
                <a:solidFill>
                  <a:srgbClr val="002060"/>
                </a:solidFill>
              </a:rPr>
              <a:t>18-PATHOLOGIES </a:t>
            </a:r>
            <a:r>
              <a:rPr lang="en-US" sz="3100" dirty="0">
                <a:solidFill>
                  <a:srgbClr val="002060"/>
                </a:solidFill>
              </a:rPr>
              <a:t>OF POWER, 2017, </a:t>
            </a:r>
            <a:r>
              <a:rPr lang="en-US" sz="3100" dirty="0" smtClean="0">
                <a:solidFill>
                  <a:srgbClr val="002060"/>
                </a:solidFill>
              </a:rPr>
              <a:t>19-MOUNTAINS </a:t>
            </a:r>
            <a:r>
              <a:rPr lang="en-US" sz="3100" dirty="0">
                <a:solidFill>
                  <a:srgbClr val="002060"/>
                </a:solidFill>
              </a:rPr>
              <a:t>BEYOND MOUNTAINS, 2003, </a:t>
            </a:r>
            <a:r>
              <a:rPr lang="en-US" sz="3100" dirty="0" smtClean="0">
                <a:solidFill>
                  <a:srgbClr val="002060"/>
                </a:solidFill>
              </a:rPr>
              <a:t>20-TO </a:t>
            </a:r>
            <a:r>
              <a:rPr lang="en-US" sz="3100" dirty="0">
                <a:solidFill>
                  <a:srgbClr val="002060"/>
                </a:solidFill>
              </a:rPr>
              <a:t>REPAIR THE WORLD, </a:t>
            </a:r>
            <a:r>
              <a:rPr lang="en-US" sz="3100" dirty="0" smtClean="0">
                <a:solidFill>
                  <a:srgbClr val="002060"/>
                </a:solidFill>
              </a:rPr>
              <a:t>2013 </a:t>
            </a:r>
          </a:p>
          <a:p>
            <a:r>
              <a:rPr lang="en-US" sz="3100" dirty="0" smtClean="0">
                <a:solidFill>
                  <a:srgbClr val="002060"/>
                </a:solidFill>
              </a:rPr>
              <a:t>25-Abdullah </a:t>
            </a:r>
            <a:r>
              <a:rPr lang="en-US" sz="3100" dirty="0" err="1" smtClean="0">
                <a:solidFill>
                  <a:srgbClr val="002060"/>
                </a:solidFill>
              </a:rPr>
              <a:t>Ocalan</a:t>
            </a:r>
            <a:r>
              <a:rPr lang="en-US" sz="3100" dirty="0">
                <a:solidFill>
                  <a:srgbClr val="002060"/>
                </a:solidFill>
              </a:rPr>
              <a:t>, </a:t>
            </a:r>
            <a:r>
              <a:rPr lang="en-US" sz="3100" cap="all" dirty="0">
                <a:solidFill>
                  <a:srgbClr val="002060"/>
                </a:solidFill>
              </a:rPr>
              <a:t>The Political Thought of Abdullah </a:t>
            </a:r>
            <a:r>
              <a:rPr lang="en-US" sz="3100" cap="all" dirty="0" err="1">
                <a:solidFill>
                  <a:srgbClr val="002060"/>
                </a:solidFill>
              </a:rPr>
              <a:t>Öcalan</a:t>
            </a:r>
            <a:r>
              <a:rPr lang="en-US" sz="3100" cap="all" dirty="0">
                <a:solidFill>
                  <a:srgbClr val="002060"/>
                </a:solidFill>
              </a:rPr>
              <a:t>: Kurdistan, Woman's Revolution and Democratic </a:t>
            </a:r>
            <a:r>
              <a:rPr lang="en-US" sz="3100" cap="all" dirty="0" err="1" smtClean="0">
                <a:solidFill>
                  <a:srgbClr val="002060"/>
                </a:solidFill>
              </a:rPr>
              <a:t>Confederalism</a:t>
            </a:r>
            <a:r>
              <a:rPr lang="en-US" sz="3100" cap="all" dirty="0" smtClean="0">
                <a:solidFill>
                  <a:srgbClr val="002060"/>
                </a:solidFill>
              </a:rPr>
              <a:t>, 2017</a:t>
            </a:r>
          </a:p>
          <a:p>
            <a:r>
              <a:rPr lang="en-US" sz="3100" cap="all" dirty="0" smtClean="0">
                <a:solidFill>
                  <a:srgbClr val="002060"/>
                </a:solidFill>
              </a:rPr>
              <a:t>26-27- </a:t>
            </a:r>
            <a:r>
              <a:rPr lang="en-US" sz="3100" cap="all" dirty="0">
                <a:solidFill>
                  <a:srgbClr val="002060"/>
                </a:solidFill>
              </a:rPr>
              <a:t>Sara: My Whole Life Was a Struggle; and Sara: Prison Memoir of a Kurdish Revolutionary, </a:t>
            </a:r>
            <a:r>
              <a:rPr lang="en-US" sz="3100" dirty="0">
                <a:solidFill>
                  <a:srgbClr val="002060"/>
                </a:solidFill>
              </a:rPr>
              <a:t>English translations by Janet </a:t>
            </a:r>
            <a:r>
              <a:rPr lang="en-US" sz="3100" dirty="0" err="1">
                <a:solidFill>
                  <a:srgbClr val="002060"/>
                </a:solidFill>
              </a:rPr>
              <a:t>Biehl</a:t>
            </a:r>
            <a:r>
              <a:rPr lang="en-US" sz="3100" dirty="0">
                <a:solidFill>
                  <a:srgbClr val="002060"/>
                </a:solidFill>
              </a:rPr>
              <a:t> </a:t>
            </a:r>
            <a:r>
              <a:rPr lang="en-US" sz="3100" cap="all" dirty="0">
                <a:solidFill>
                  <a:srgbClr val="002060"/>
                </a:solidFill>
              </a:rPr>
              <a:t>2018 </a:t>
            </a:r>
            <a:r>
              <a:rPr lang="en-US" sz="3100" cap="all" dirty="0" smtClean="0">
                <a:solidFill>
                  <a:srgbClr val="002060"/>
                </a:solidFill>
              </a:rPr>
              <a:t> </a:t>
            </a:r>
            <a:r>
              <a:rPr lang="en-US" sz="3100" cap="all" dirty="0">
                <a:solidFill>
                  <a:srgbClr val="002060"/>
                </a:solidFill>
              </a:rPr>
              <a:t>2019</a:t>
            </a:r>
            <a:r>
              <a:rPr lang="en-US" sz="3100" cap="all" dirty="0" smtClean="0">
                <a:solidFill>
                  <a:srgbClr val="002060"/>
                </a:solidFill>
              </a:rPr>
              <a:t>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28-SOCIAL CONTRACT OF THE DEMOCRATIC FEDERATION OF NORTHERN SYRIA, 2014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0" y="4648199"/>
            <a:ext cx="1371600" cy="1706725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fr-BE" dirty="0" smtClean="0"/>
          </a:p>
          <a:p>
            <a:pPr>
              <a:buNone/>
            </a:pPr>
            <a:r>
              <a:rPr lang="fr-BE" dirty="0" smtClean="0"/>
              <a:t>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3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685800"/>
            <a:ext cx="3048000" cy="990600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- </a:t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> </a:t>
            </a:r>
            <a:r>
              <a:rPr lang="fr-BE" dirty="0" err="1" smtClean="0"/>
              <a:t>Outline</a:t>
            </a:r>
            <a:r>
              <a:rPr lang="fr-BE" dirty="0" smtClean="0"/>
              <a:t> </a:t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> 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7924800" cy="521192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1-Main objectives of UNAFFILIATED presentation </a:t>
            </a:r>
          </a:p>
          <a:p>
            <a:r>
              <a:rPr lang="en-US" dirty="0" smtClean="0"/>
              <a:t>2-CoVid-19 epidemiological situation in Haiti</a:t>
            </a:r>
          </a:p>
          <a:p>
            <a:r>
              <a:rPr lang="en-US" dirty="0" smtClean="0"/>
              <a:t>3-External and internal threats increasing the risk of the accelerate spread of CoViD-19 in Haiti</a:t>
            </a:r>
          </a:p>
          <a:p>
            <a:r>
              <a:rPr lang="en-US" dirty="0" smtClean="0"/>
              <a:t>4-Actions on the ground of organizations in Haiti (state and non-state)--focus on the Water, Sanitation and Hygiene (WASH) sector</a:t>
            </a:r>
          </a:p>
          <a:p>
            <a:r>
              <a:rPr lang="en-US" dirty="0" smtClean="0"/>
              <a:t>5-Comparative analysis (Haiti vs. AANES / </a:t>
            </a:r>
            <a:r>
              <a:rPr lang="en-US" dirty="0" err="1" smtClean="0"/>
              <a:t>Rojava</a:t>
            </a:r>
            <a:r>
              <a:rPr lang="en-US" dirty="0" smtClean="0"/>
              <a:t>) of international dynamics at play in shaping CoViD-19 outcomes</a:t>
            </a:r>
          </a:p>
          <a:p>
            <a:r>
              <a:rPr lang="en-US" dirty="0" smtClean="0"/>
              <a:t>6-Conclusion / Acknowledgements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0" y="4648199"/>
            <a:ext cx="1371600" cy="170672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fr-BE" dirty="0" smtClean="0"/>
          </a:p>
          <a:p>
            <a:pPr>
              <a:buNone/>
            </a:pPr>
            <a:r>
              <a:rPr lang="fr-BE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143000"/>
            <a:ext cx="7391400" cy="990600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- </a:t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en-US" dirty="0" smtClean="0"/>
              <a:t> 3 Main Presentation Objectives</a:t>
            </a:r>
            <a:br>
              <a:rPr lang="en-US" dirty="0" smtClean="0"/>
            </a:br>
            <a:r>
              <a:rPr lang="en-US" dirty="0" smtClean="0"/>
              <a:t>Illustration that: 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905000"/>
            <a:ext cx="8229600" cy="4602325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sz="3000" dirty="0" smtClean="0"/>
              <a:t>Gains in battle against </a:t>
            </a:r>
            <a:r>
              <a:rPr lang="en-US" sz="3000" dirty="0" err="1" smtClean="0"/>
              <a:t>CoVid</a:t>
            </a:r>
            <a:r>
              <a:rPr lang="en-US" sz="3000" dirty="0" smtClean="0"/>
              <a:t> due to advocacy and dedication</a:t>
            </a:r>
          </a:p>
          <a:p>
            <a:r>
              <a:rPr lang="en-US" sz="3000" dirty="0" smtClean="0"/>
              <a:t>Role of CoViD-19 in pre-existing context of contradictions of the state, and of the international order, posing new challenges</a:t>
            </a:r>
          </a:p>
          <a:p>
            <a:r>
              <a:rPr lang="en-US" sz="3000" dirty="0" smtClean="0"/>
              <a:t>Critical appeal must continue for solidarity with CoViD-19 populations of the Global South – from YOU!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0" y="4648199"/>
            <a:ext cx="1371600" cy="1706725"/>
          </a:xfrm>
        </p:spPr>
        <p:txBody>
          <a:bodyPr>
            <a:normAutofit/>
          </a:bodyPr>
          <a:lstStyle/>
          <a:p>
            <a:pPr>
              <a:buNone/>
            </a:pPr>
            <a:endParaRPr lang="fr-BE" dirty="0" smtClean="0"/>
          </a:p>
          <a:p>
            <a:pPr>
              <a:buNone/>
            </a:pPr>
            <a:r>
              <a:rPr lang="fr-BE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- </a:t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en-US" sz="3300" dirty="0" smtClean="0"/>
              <a:t> </a:t>
            </a:r>
            <a:r>
              <a:rPr lang="en-US" sz="2700" dirty="0" smtClean="0"/>
              <a:t>Haiti CoViD-19 Incidence through May 12, 2020</a:t>
            </a:r>
            <a:br>
              <a:rPr lang="en-US" sz="2700" dirty="0" smtClean="0"/>
            </a:br>
            <a:r>
              <a:rPr lang="en-US" sz="2700" dirty="0" smtClean="0"/>
              <a:t>219 confirmed cases, 18 deaths, exponential curve rise NOW 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endParaRPr lang="en-US" sz="29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533400" y="3276600"/>
            <a:ext cx="8229600" cy="4602325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0" y="4648199"/>
            <a:ext cx="1371600" cy="1706725"/>
          </a:xfrm>
        </p:spPr>
        <p:txBody>
          <a:bodyPr>
            <a:normAutofit/>
          </a:bodyPr>
          <a:lstStyle/>
          <a:p>
            <a:pPr>
              <a:buNone/>
            </a:pPr>
            <a:endParaRPr lang="fr-BE" dirty="0" smtClean="0"/>
          </a:p>
          <a:p>
            <a:pPr>
              <a:buNone/>
            </a:pPr>
            <a:r>
              <a:rPr lang="fr-BE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 l="21669" t="22917" r="27379" b="10417"/>
          <a:stretch>
            <a:fillRect/>
          </a:stretch>
        </p:blipFill>
        <p:spPr bwMode="auto">
          <a:xfrm>
            <a:off x="1524000" y="1447800"/>
            <a:ext cx="6629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7391400" cy="762000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- </a:t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> EXTERNAL </a:t>
            </a:r>
            <a:r>
              <a:rPr lang="en-US" dirty="0" smtClean="0"/>
              <a:t>Threats From CoViD-19 to life and to well-being in Haiti 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71600"/>
            <a:ext cx="8229600" cy="4602325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CoViD-19 Infections from the OUTSIDE of Haiti?</a:t>
            </a:r>
          </a:p>
          <a:p>
            <a:r>
              <a:rPr lang="en-US" dirty="0" smtClean="0"/>
              <a:t>CoViD-19 originally came from outside Haiti in the 1st place</a:t>
            </a:r>
          </a:p>
          <a:p>
            <a:r>
              <a:rPr lang="en-US" dirty="0" smtClean="0"/>
              <a:t>	1-land border crossings (where the Haitian state is so far non-existent),  (and some sea travelers)</a:t>
            </a:r>
          </a:p>
          <a:p>
            <a:r>
              <a:rPr lang="en-US" dirty="0" smtClean="0"/>
              <a:t>	and 2-entry of CoViD-19 individuals on flights (including deportation flights from the US).</a:t>
            </a:r>
          </a:p>
          <a:p>
            <a:r>
              <a:rPr lang="en-US" dirty="0" smtClean="0"/>
              <a:t>	Efforts from committed individuals are underway to mitigate both threats.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0" y="4648199"/>
            <a:ext cx="1371600" cy="1706725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fr-BE" dirty="0" smtClean="0"/>
          </a:p>
          <a:p>
            <a:pPr>
              <a:buNone/>
            </a:pPr>
            <a:r>
              <a:rPr lang="fr-BE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8800" y="2514600"/>
            <a:ext cx="3048000" cy="3886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Quantitative Land Crossing Numbers: 116,520  returns of Haitians from Dom.Rep.to Haiti, 3/17-5/3</a:t>
            </a:r>
            <a:r>
              <a:rPr lang="fr-BE" dirty="0" smtClean="0"/>
              <a:t> </a:t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endParaRPr lang="en-US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l="33244" t="16557" r="36036" b="15557"/>
          <a:stretch>
            <a:fillRect/>
          </a:stretch>
        </p:blipFill>
        <p:spPr bwMode="auto">
          <a:xfrm>
            <a:off x="304800" y="304799"/>
            <a:ext cx="5105400" cy="63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0" y="2590801"/>
            <a:ext cx="1371600" cy="3764124"/>
          </a:xfrm>
        </p:spPr>
        <p:txBody>
          <a:bodyPr>
            <a:normAutofit/>
          </a:bodyPr>
          <a:lstStyle/>
          <a:p>
            <a:pPr>
              <a:buNone/>
            </a:pPr>
            <a:endParaRPr lang="fr-BE" dirty="0" smtClean="0"/>
          </a:p>
          <a:p>
            <a:pPr>
              <a:buNone/>
            </a:pPr>
            <a:r>
              <a:rPr lang="fr-BE" dirty="0" smtClean="0"/>
              <a:t>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768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- </a:t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en-US" sz="2200" dirty="0" smtClean="0"/>
              <a:t>Individual traffic: throughout DR to Haiti’s main pop. centers</a:t>
            </a:r>
            <a:r>
              <a:rPr lang="fr-BE" dirty="0" smtClean="0"/>
              <a:t/>
            </a:r>
            <a:br>
              <a:rPr lang="fr-BE" dirty="0" smtClean="0"/>
            </a:br>
            <a:r>
              <a:rPr lang="en-US" sz="2700" dirty="0" smtClean="0"/>
              <a:t>.</a:t>
            </a:r>
            <a:endParaRPr lang="en-US" sz="27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0" y="2590801"/>
            <a:ext cx="1447800" cy="2743199"/>
          </a:xfrm>
        </p:spPr>
        <p:txBody>
          <a:bodyPr>
            <a:normAutofit/>
          </a:bodyPr>
          <a:lstStyle/>
          <a:p>
            <a:pPr>
              <a:buNone/>
            </a:pPr>
            <a:endParaRPr lang="fr-BE" dirty="0" smtClean="0"/>
          </a:p>
          <a:p>
            <a:pPr>
              <a:buNone/>
            </a:pPr>
            <a:r>
              <a:rPr lang="fr-BE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 l="24817" t="20833" r="28331" b="13542"/>
          <a:stretch>
            <a:fillRect/>
          </a:stretch>
        </p:blipFill>
        <p:spPr bwMode="auto">
          <a:xfrm>
            <a:off x="838200" y="304800"/>
            <a:ext cx="7239000" cy="570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876800"/>
            <a:ext cx="8229600" cy="1676400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- </a:t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en-US" sz="2700" dirty="0" smtClean="0"/>
              <a:t>.</a:t>
            </a:r>
            <a:endParaRPr lang="en-US" sz="27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0" y="2590801"/>
            <a:ext cx="1447800" cy="2743199"/>
          </a:xfrm>
        </p:spPr>
        <p:txBody>
          <a:bodyPr>
            <a:normAutofit/>
          </a:bodyPr>
          <a:lstStyle/>
          <a:p>
            <a:pPr>
              <a:buNone/>
            </a:pPr>
            <a:endParaRPr lang="fr-BE" dirty="0" smtClean="0"/>
          </a:p>
          <a:p>
            <a:pPr>
              <a:buNone/>
            </a:pPr>
            <a:r>
              <a:rPr lang="fr-BE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838200"/>
            <a:ext cx="8229600" cy="685800"/>
          </a:xfrm>
          <a:prstGeom prst="rect">
            <a:avLst/>
          </a:prstGeom>
        </p:spPr>
        <p:txBody>
          <a:bodyPr vert="horz" lIns="0" rIns="0" bIns="0" anchor="b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fr-BE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BE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BE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BE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BE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BE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BE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fr-BE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BE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                               </a:t>
            </a:r>
            <a:r>
              <a:rPr kumimoji="0" lang="fr-BE" sz="1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BORDER</a:t>
            </a:r>
            <a:r>
              <a:rPr kumimoji="0" lang="fr-BE" sz="144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ASSYMETRY!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BE" sz="1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Savane Bombe, Cornillon </a:t>
            </a:r>
            <a:r>
              <a:rPr lang="fr-BE" sz="12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informal</a:t>
            </a:r>
            <a:r>
              <a:rPr lang="fr-BE" sz="12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border </a:t>
            </a:r>
            <a:r>
              <a:rPr lang="fr-BE" sz="1200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crossing</a:t>
            </a:r>
            <a:endParaRPr kumimoji="0" lang="fr-BE" sz="12000" b="0" i="0" u="none" strike="noStrike" kern="1200" cap="none" spc="0" normalizeH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BE" sz="9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ARMORED DOMINICAN BORDER BARRACKS VS… a few of us!</a:t>
            </a:r>
            <a:r>
              <a:rPr kumimoji="0" lang="fr-BE" sz="96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 descr="C:\Users\Admin\Documents\Savane Bombe_Cornillon_IMG-20200510-WA0019.jpg"/>
          <p:cNvPicPr>
            <a:picLocks noChangeAspect="1" noChangeArrowheads="1"/>
          </p:cNvPicPr>
          <p:nvPr/>
        </p:nvPicPr>
        <p:blipFill>
          <a:blip r:embed="rId3"/>
          <a:srcRect t="20000"/>
          <a:stretch>
            <a:fillRect/>
          </a:stretch>
        </p:blipFill>
        <p:spPr bwMode="auto">
          <a:xfrm>
            <a:off x="5562600" y="2971800"/>
            <a:ext cx="2928938" cy="3124200"/>
          </a:xfrm>
          <a:prstGeom prst="rect">
            <a:avLst/>
          </a:prstGeom>
          <a:noFill/>
        </p:spPr>
      </p:pic>
      <p:pic>
        <p:nvPicPr>
          <p:cNvPr id="7171" name="Picture 3" descr="C:\Users\Admin\Documents\Savane Bombe_Cornillon_IMG-20200510-WA0020.jpg"/>
          <p:cNvPicPr>
            <a:picLocks noChangeAspect="1" noChangeArrowheads="1"/>
          </p:cNvPicPr>
          <p:nvPr/>
        </p:nvPicPr>
        <p:blipFill>
          <a:blip r:embed="rId4"/>
          <a:srcRect t="15556" r="17407" b="40000"/>
          <a:stretch>
            <a:fillRect/>
          </a:stretch>
        </p:blipFill>
        <p:spPr bwMode="auto">
          <a:xfrm>
            <a:off x="304799" y="2819400"/>
            <a:ext cx="4672965" cy="3352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953000" y="4267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tx2"/>
                </a:solidFill>
              </a:rPr>
              <a:t>VS.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7391400" cy="990600"/>
          </a:xfrm>
        </p:spPr>
        <p:txBody>
          <a:bodyPr>
            <a:normAutofit fontScale="90000"/>
          </a:bodyPr>
          <a:lstStyle/>
          <a:p>
            <a:r>
              <a:rPr lang="fr-BE" dirty="0" smtClean="0"/>
              <a:t>- </a:t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> </a:t>
            </a:r>
            <a:r>
              <a:rPr lang="fr-BE" dirty="0" err="1" smtClean="0"/>
              <a:t>Advocacy</a:t>
            </a:r>
            <a:r>
              <a:rPr lang="fr-BE" dirty="0" smtClean="0"/>
              <a:t> </a:t>
            </a:r>
            <a:r>
              <a:rPr lang="fr-BE" dirty="0" err="1" smtClean="0"/>
              <a:t>Victory</a:t>
            </a:r>
            <a:r>
              <a:rPr lang="fr-BE" dirty="0" smtClean="0"/>
              <a:t> – </a:t>
            </a:r>
            <a:br>
              <a:rPr lang="fr-BE" dirty="0" smtClean="0"/>
            </a:br>
            <a:r>
              <a:rPr lang="fr-BE" dirty="0" smtClean="0"/>
              <a:t>Air </a:t>
            </a:r>
            <a:r>
              <a:rPr lang="fr-BE" dirty="0" err="1" smtClean="0"/>
              <a:t>risk</a:t>
            </a:r>
            <a:r>
              <a:rPr lang="fr-BE" dirty="0" smtClean="0"/>
              <a:t> </a:t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/>
            </a:r>
            <a:br>
              <a:rPr lang="fr-BE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47800"/>
            <a:ext cx="5029200" cy="51054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sz="2400" dirty="0" smtClean="0"/>
              <a:t>KUDOS to IJDH! </a:t>
            </a:r>
          </a:p>
          <a:p>
            <a:r>
              <a:rPr lang="en-US" sz="2400" dirty="0" smtClean="0"/>
              <a:t>Deportation threat from ICE </a:t>
            </a:r>
          </a:p>
          <a:p>
            <a:r>
              <a:rPr lang="en-US" sz="2400" dirty="0" smtClean="0"/>
              <a:t>&gt;100 Haitians back to Haiti</a:t>
            </a:r>
          </a:p>
          <a:p>
            <a:r>
              <a:rPr lang="en-US" sz="2400" dirty="0" smtClean="0"/>
              <a:t>Monday 5/11/2020</a:t>
            </a:r>
          </a:p>
          <a:p>
            <a:r>
              <a:rPr lang="en-US" sz="2400" dirty="0" smtClean="0"/>
              <a:t>SOME deportees CoViD-19 positive (&gt;=5)</a:t>
            </a:r>
          </a:p>
          <a:p>
            <a:r>
              <a:rPr lang="en-US" sz="2400" dirty="0" smtClean="0"/>
              <a:t>ADVOCACY  WIN</a:t>
            </a:r>
          </a:p>
          <a:p>
            <a:r>
              <a:rPr lang="en-US" sz="2400" dirty="0" smtClean="0"/>
              <a:t>Removal of all known CoViD-19 positive individuals from flight roster (and some others)</a:t>
            </a:r>
          </a:p>
          <a:p>
            <a:r>
              <a:rPr lang="en-US" sz="2400" dirty="0" smtClean="0"/>
              <a:t>Haitian governmental panel’s call </a:t>
            </a:r>
          </a:p>
          <a:p>
            <a:pPr>
              <a:buNone/>
            </a:pPr>
            <a:r>
              <a:rPr lang="en-US" sz="2400" dirty="0" smtClean="0"/>
              <a:t>to stop deportation flights during CoViD-19.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0" y="4648199"/>
            <a:ext cx="1371600" cy="1706725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fr-BE" dirty="0" smtClean="0"/>
          </a:p>
          <a:p>
            <a:pPr>
              <a:buNone/>
            </a:pPr>
            <a:r>
              <a:rPr lang="fr-BE" dirty="0" smtClean="0"/>
              <a:t>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/>
          <a:srcRect l="10317" t="6705" r="33916" b="43149"/>
          <a:stretch>
            <a:fillRect/>
          </a:stretch>
        </p:blipFill>
        <p:spPr bwMode="auto">
          <a:xfrm>
            <a:off x="5822856" y="304800"/>
            <a:ext cx="3321144" cy="1673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/>
          <a:srcRect l="9499" t="6997" r="38940" b="44315"/>
          <a:stretch>
            <a:fillRect/>
          </a:stretch>
        </p:blipFill>
        <p:spPr bwMode="auto">
          <a:xfrm>
            <a:off x="5791200" y="2286000"/>
            <a:ext cx="3065026" cy="162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/>
          <a:srcRect l="11127" t="7156" r="22808" b="37821"/>
          <a:stretch>
            <a:fillRect/>
          </a:stretch>
        </p:blipFill>
        <p:spPr bwMode="auto">
          <a:xfrm>
            <a:off x="5105400" y="4800600"/>
            <a:ext cx="3697029" cy="161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12286</TotalTime>
  <Words>2143</Words>
  <Application>Microsoft Office PowerPoint</Application>
  <PresentationFormat>On-screen Show (4:3)</PresentationFormat>
  <Paragraphs>224</Paragraphs>
  <Slides>16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Picture</vt:lpstr>
      <vt:lpstr>-      COVID-19 and The Crisis of the State and of the International Order -- Examples drawn from Haiti vs. The Democratic Confederalist Autonomous Administration Model    An Appeal to True Internationalist Solidarity </vt:lpstr>
      <vt:lpstr>-     Outline      </vt:lpstr>
      <vt:lpstr>-    3 Main Presentation Objectives Illustration that:    </vt:lpstr>
      <vt:lpstr>-    Haiti CoViD-19 Incidence through May 12, 2020 219 confirmed cases, 18 deaths, exponential curve rise NOW    </vt:lpstr>
      <vt:lpstr>-    EXTERNAL Threats From CoViD-19 to life and to well-being in Haiti    </vt:lpstr>
      <vt:lpstr>Quantitative Land Crossing Numbers: 116,520  returns of Haitians from Dom.Rep.to Haiti, 3/17-5/3      </vt:lpstr>
      <vt:lpstr>-     Individual traffic: throughout DR to Haiti’s main pop. centers .</vt:lpstr>
      <vt:lpstr>-      .</vt:lpstr>
      <vt:lpstr>-    Advocacy Victory –  Air risk    </vt:lpstr>
      <vt:lpstr>-     INTERNAL Threats From CoViD-19 to life and to well-being in Haiti   </vt:lpstr>
      <vt:lpstr>-     CoViD-19 WASH INTERVENTIONS   </vt:lpstr>
      <vt:lpstr>-   CoViD-19 WASH INTERVENTIONS - IMAGES   </vt:lpstr>
      <vt:lpstr>-    CASE COMPARISON: HAITI VS. AANES/ROJAVA    </vt:lpstr>
      <vt:lpstr>-      </vt:lpstr>
      <vt:lpstr>-      </vt:lpstr>
      <vt:lpstr>-     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19 – Installation de lavage des mains et Gestion des déchets liquides et solides</dc:title>
  <dc:creator>dinepa</dc:creator>
  <cp:lastModifiedBy>ADMIN</cp:lastModifiedBy>
  <cp:revision>51</cp:revision>
  <dcterms:created xsi:type="dcterms:W3CDTF">2020-04-20T21:18:24Z</dcterms:created>
  <dcterms:modified xsi:type="dcterms:W3CDTF">2020-07-28T17:43:23Z</dcterms:modified>
</cp:coreProperties>
</file>